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1" r:id="rId5"/>
    <p:sldId id="262" r:id="rId6"/>
    <p:sldId id="263" r:id="rId7"/>
    <p:sldId id="282" r:id="rId8"/>
    <p:sldId id="266" r:id="rId9"/>
    <p:sldId id="283" r:id="rId10"/>
    <p:sldId id="284" r:id="rId11"/>
    <p:sldId id="285" r:id="rId12"/>
    <p:sldId id="267" r:id="rId13"/>
    <p:sldId id="268" r:id="rId14"/>
    <p:sldId id="270" r:id="rId15"/>
    <p:sldId id="271" r:id="rId16"/>
    <p:sldId id="272" r:id="rId17"/>
    <p:sldId id="273" r:id="rId18"/>
    <p:sldId id="274" r:id="rId19"/>
    <p:sldId id="275" r:id="rId20"/>
    <p:sldId id="276" r:id="rId21"/>
    <p:sldId id="277" r:id="rId22"/>
    <p:sldId id="278" r:id="rId23"/>
    <p:sldId id="280"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lamunga, Charles D." initials="PCD" lastIdx="2" clrIdx="0">
    <p:extLst>
      <p:ext uri="{19B8F6BF-5375-455C-9EA6-DF929625EA0E}">
        <p15:presenceInfo xmlns:p15="http://schemas.microsoft.com/office/powerpoint/2012/main" userId="S-1-5-21-1343024091-920026266-682003330-962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snapToObjects="1">
      <p:cViewPr varScale="1">
        <p:scale>
          <a:sx n="110" d="100"/>
          <a:sy n="110" d="100"/>
        </p:scale>
        <p:origin x="159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4B9FEA05-9B7F-4C18-BDCB-B83E5DB547A7}"/>
    <pc:docChg chg="modSld">
      <pc:chgData name="Pilamunga, Charles D." userId="6cccb8f7-6328-4831-86d2-458e4a54dcca" providerId="ADAL" clId="{4B9FEA05-9B7F-4C18-BDCB-B83E5DB547A7}" dt="2019-08-21T18:02:02.789" v="31" actId="1076"/>
      <pc:docMkLst>
        <pc:docMk/>
      </pc:docMkLst>
      <pc:sldChg chg="modSp">
        <pc:chgData name="Pilamunga, Charles D." userId="6cccb8f7-6328-4831-86d2-458e4a54dcca" providerId="ADAL" clId="{4B9FEA05-9B7F-4C18-BDCB-B83E5DB547A7}" dt="2019-08-21T17:59:56.862" v="10" actId="14100"/>
        <pc:sldMkLst>
          <pc:docMk/>
          <pc:sldMk cId="3447083425" sldId="256"/>
        </pc:sldMkLst>
        <pc:spChg chg="mod">
          <ac:chgData name="Pilamunga, Charles D." userId="6cccb8f7-6328-4831-86d2-458e4a54dcca" providerId="ADAL" clId="{4B9FEA05-9B7F-4C18-BDCB-B83E5DB547A7}" dt="2019-08-21T17:59:56.862" v="10" actId="14100"/>
          <ac:spMkLst>
            <pc:docMk/>
            <pc:sldMk cId="3447083425" sldId="256"/>
            <ac:spMk id="5" creationId="{00000000-0000-0000-0000-000000000000}"/>
          </ac:spMkLst>
        </pc:spChg>
        <pc:picChg chg="mod">
          <ac:chgData name="Pilamunga, Charles D." userId="6cccb8f7-6328-4831-86d2-458e4a54dcca" providerId="ADAL" clId="{4B9FEA05-9B7F-4C18-BDCB-B83E5DB547A7}" dt="2019-08-21T17:59:46.345" v="1" actId="14100"/>
          <ac:picMkLst>
            <pc:docMk/>
            <pc:sldMk cId="3447083425" sldId="256"/>
            <ac:picMk id="4" creationId="{00000000-0000-0000-0000-000000000000}"/>
          </ac:picMkLst>
        </pc:picChg>
      </pc:sldChg>
      <pc:sldChg chg="modSp">
        <pc:chgData name="Pilamunga, Charles D." userId="6cccb8f7-6328-4831-86d2-458e4a54dcca" providerId="ADAL" clId="{4B9FEA05-9B7F-4C18-BDCB-B83E5DB547A7}" dt="2019-08-21T18:00:06.608" v="18" actId="20577"/>
        <pc:sldMkLst>
          <pc:docMk/>
          <pc:sldMk cId="3553914893" sldId="257"/>
        </pc:sldMkLst>
        <pc:spChg chg="mod">
          <ac:chgData name="Pilamunga, Charles D." userId="6cccb8f7-6328-4831-86d2-458e4a54dcca" providerId="ADAL" clId="{4B9FEA05-9B7F-4C18-BDCB-B83E5DB547A7}" dt="2019-08-21T18:00:06.608" v="18" actId="20577"/>
          <ac:spMkLst>
            <pc:docMk/>
            <pc:sldMk cId="3553914893" sldId="257"/>
            <ac:spMk id="7" creationId="{00000000-0000-0000-0000-000000000000}"/>
          </ac:spMkLst>
        </pc:spChg>
      </pc:sldChg>
      <pc:sldChg chg="modSp">
        <pc:chgData name="Pilamunga, Charles D." userId="6cccb8f7-6328-4831-86d2-458e4a54dcca" providerId="ADAL" clId="{4B9FEA05-9B7F-4C18-BDCB-B83E5DB547A7}" dt="2019-08-21T18:00:44.335" v="20" actId="1076"/>
        <pc:sldMkLst>
          <pc:docMk/>
          <pc:sldMk cId="544174656" sldId="259"/>
        </pc:sldMkLst>
        <pc:spChg chg="mod">
          <ac:chgData name="Pilamunga, Charles D." userId="6cccb8f7-6328-4831-86d2-458e4a54dcca" providerId="ADAL" clId="{4B9FEA05-9B7F-4C18-BDCB-B83E5DB547A7}" dt="2019-08-21T18:00:34.727" v="19" actId="14100"/>
          <ac:spMkLst>
            <pc:docMk/>
            <pc:sldMk cId="544174656" sldId="259"/>
            <ac:spMk id="2" creationId="{00000000-0000-0000-0000-000000000000}"/>
          </ac:spMkLst>
        </pc:spChg>
        <pc:spChg chg="mod">
          <ac:chgData name="Pilamunga, Charles D." userId="6cccb8f7-6328-4831-86d2-458e4a54dcca" providerId="ADAL" clId="{4B9FEA05-9B7F-4C18-BDCB-B83E5DB547A7}" dt="2019-08-21T18:00:44.335" v="20" actId="1076"/>
          <ac:spMkLst>
            <pc:docMk/>
            <pc:sldMk cId="544174656" sldId="259"/>
            <ac:spMk id="5" creationId="{00000000-0000-0000-0000-000000000000}"/>
          </ac:spMkLst>
        </pc:spChg>
      </pc:sldChg>
      <pc:sldChg chg="modSp">
        <pc:chgData name="Pilamunga, Charles D." userId="6cccb8f7-6328-4831-86d2-458e4a54dcca" providerId="ADAL" clId="{4B9FEA05-9B7F-4C18-BDCB-B83E5DB547A7}" dt="2019-08-21T18:01:08.736" v="22" actId="20577"/>
        <pc:sldMkLst>
          <pc:docMk/>
          <pc:sldMk cId="3750781235" sldId="263"/>
        </pc:sldMkLst>
        <pc:spChg chg="mod">
          <ac:chgData name="Pilamunga, Charles D." userId="6cccb8f7-6328-4831-86d2-458e4a54dcca" providerId="ADAL" clId="{4B9FEA05-9B7F-4C18-BDCB-B83E5DB547A7}" dt="2019-08-21T18:01:08.736" v="22" actId="20577"/>
          <ac:spMkLst>
            <pc:docMk/>
            <pc:sldMk cId="3750781235" sldId="263"/>
            <ac:spMk id="3" creationId="{00000000-0000-0000-0000-000000000000}"/>
          </ac:spMkLst>
        </pc:spChg>
      </pc:sldChg>
      <pc:sldChg chg="modSp">
        <pc:chgData name="Pilamunga, Charles D." userId="6cccb8f7-6328-4831-86d2-458e4a54dcca" providerId="ADAL" clId="{4B9FEA05-9B7F-4C18-BDCB-B83E5DB547A7}" dt="2019-08-21T18:01:56.647" v="30" actId="1076"/>
        <pc:sldMkLst>
          <pc:docMk/>
          <pc:sldMk cId="1565546012" sldId="284"/>
        </pc:sldMkLst>
        <pc:spChg chg="mod">
          <ac:chgData name="Pilamunga, Charles D." userId="6cccb8f7-6328-4831-86d2-458e4a54dcca" providerId="ADAL" clId="{4B9FEA05-9B7F-4C18-BDCB-B83E5DB547A7}" dt="2019-08-21T18:01:56.647" v="30" actId="1076"/>
          <ac:spMkLst>
            <pc:docMk/>
            <pc:sldMk cId="1565546012" sldId="284"/>
            <ac:spMk id="2" creationId="{88F0BCF7-125E-4967-A231-C59ACE9A106A}"/>
          </ac:spMkLst>
        </pc:spChg>
      </pc:sldChg>
      <pc:sldChg chg="modSp">
        <pc:chgData name="Pilamunga, Charles D." userId="6cccb8f7-6328-4831-86d2-458e4a54dcca" providerId="ADAL" clId="{4B9FEA05-9B7F-4C18-BDCB-B83E5DB547A7}" dt="2019-08-21T18:02:02.789" v="31" actId="1076"/>
        <pc:sldMkLst>
          <pc:docMk/>
          <pc:sldMk cId="2009379661" sldId="285"/>
        </pc:sldMkLst>
        <pc:spChg chg="mod">
          <ac:chgData name="Pilamunga, Charles D." userId="6cccb8f7-6328-4831-86d2-458e4a54dcca" providerId="ADAL" clId="{4B9FEA05-9B7F-4C18-BDCB-B83E5DB547A7}" dt="2019-08-21T18:02:02.789" v="31" actId="1076"/>
          <ac:spMkLst>
            <pc:docMk/>
            <pc:sldMk cId="2009379661" sldId="285"/>
            <ac:spMk id="2" creationId="{5C02FF13-1FD7-49AD-B106-87BBA318402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08-22T10:59:56.731"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13T14:32:32.727" idx="2">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E12D4F-345A-6641-A896-FA026388C8E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135166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12D4F-345A-6641-A896-FA026388C8E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31080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12D4F-345A-6641-A896-FA026388C8E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172389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12D4F-345A-6641-A896-FA026388C8E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424144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12D4F-345A-6641-A896-FA026388C8E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253182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E12D4F-345A-6641-A896-FA026388C8E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161429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E12D4F-345A-6641-A896-FA026388C8E4}"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361652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E12D4F-345A-6641-A896-FA026388C8E4}"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380810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12D4F-345A-6641-A896-FA026388C8E4}"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87953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E12D4F-345A-6641-A896-FA026388C8E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93307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E12D4F-345A-6641-A896-FA026388C8E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4D715-306E-6D44-89EB-0DCFA364742B}" type="slidenum">
              <a:rPr lang="en-US" smtClean="0"/>
              <a:t>‹#›</a:t>
            </a:fld>
            <a:endParaRPr lang="en-US"/>
          </a:p>
        </p:txBody>
      </p:sp>
    </p:spTree>
    <p:extLst>
      <p:ext uri="{BB962C8B-B14F-4D97-AF65-F5344CB8AC3E}">
        <p14:creationId xmlns:p14="http://schemas.microsoft.com/office/powerpoint/2010/main" val="170705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12D4F-345A-6641-A896-FA026388C8E4}" type="datetimeFigureOut">
              <a:rPr lang="en-US" smtClean="0"/>
              <a:t>8/21/2019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4D715-306E-6D44-89EB-0DCFA364742B}" type="slidenum">
              <a:rPr lang="en-US" smtClean="0"/>
              <a:t>‹#›</a:t>
            </a:fld>
            <a:endParaRPr lang="en-US"/>
          </a:p>
        </p:txBody>
      </p:sp>
    </p:spTree>
    <p:extLst>
      <p:ext uri="{BB962C8B-B14F-4D97-AF65-F5344CB8AC3E}">
        <p14:creationId xmlns:p14="http://schemas.microsoft.com/office/powerpoint/2010/main" val="18098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1_R1045648_FUL.png"/>
          <p:cNvPicPr>
            <a:picLocks/>
          </p:cNvPicPr>
          <p:nvPr/>
        </p:nvPicPr>
        <p:blipFill>
          <a:blip r:embed="rId2">
            <a:extLst>
              <a:ext uri="{28A0092B-C50C-407E-A947-70E740481C1C}">
                <a14:useLocalDpi xmlns:a14="http://schemas.microsoft.com/office/drawing/2010/main" val="0"/>
              </a:ext>
            </a:extLst>
          </a:blip>
          <a:stretch>
            <a:fillRect/>
          </a:stretch>
        </p:blipFill>
        <p:spPr>
          <a:xfrm>
            <a:off x="508000" y="1524000"/>
            <a:ext cx="8153400" cy="4931656"/>
          </a:xfrm>
          <a:prstGeom prst="rect">
            <a:avLst/>
          </a:prstGeom>
        </p:spPr>
      </p:pic>
      <p:sp>
        <p:nvSpPr>
          <p:cNvPr id="5" name="TextBox 4"/>
          <p:cNvSpPr txBox="1"/>
          <p:nvPr/>
        </p:nvSpPr>
        <p:spPr>
          <a:xfrm>
            <a:off x="279400" y="486920"/>
            <a:ext cx="8140700" cy="830997"/>
          </a:xfrm>
          <a:prstGeom prst="rect">
            <a:avLst/>
          </a:prstGeom>
          <a:noFill/>
        </p:spPr>
        <p:txBody>
          <a:bodyPr vert="horz" wrap="square" rtlCol="0">
            <a:spAutoFit/>
          </a:bodyPr>
          <a:lstStyle/>
          <a:p>
            <a:pPr algn="ctr"/>
            <a:r>
              <a:rPr lang="en-US" sz="2400" b="1" dirty="0">
                <a:solidFill>
                  <a:srgbClr val="DA0202"/>
                </a:solidFill>
              </a:rPr>
              <a:t>Medieval Christian Europe  (330–1450)</a:t>
            </a:r>
            <a:r>
              <a:rPr lang="en-US" sz="2400" dirty="0">
                <a:solidFill>
                  <a:srgbClr val="DA0202"/>
                </a:solidFill>
              </a:rPr>
              <a:t> </a:t>
            </a:r>
          </a:p>
          <a:p>
            <a:pPr algn="ctr"/>
            <a:r>
              <a:rPr lang="en-US" sz="2400" b="1" dirty="0"/>
              <a:t>Topic 1 Lesson 1 </a:t>
            </a:r>
            <a:r>
              <a:rPr lang="en-US" sz="2400" dirty="0"/>
              <a:t>The Early Middle Ages </a:t>
            </a:r>
          </a:p>
        </p:txBody>
      </p:sp>
    </p:spTree>
    <p:extLst>
      <p:ext uri="{BB962C8B-B14F-4D97-AF65-F5344CB8AC3E}">
        <p14:creationId xmlns:p14="http://schemas.microsoft.com/office/powerpoint/2010/main" val="344708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F0BCF7-125E-4967-A231-C59ACE9A106A}"/>
              </a:ext>
            </a:extLst>
          </p:cNvPr>
          <p:cNvSpPr txBox="1"/>
          <p:nvPr/>
        </p:nvSpPr>
        <p:spPr>
          <a:xfrm>
            <a:off x="442912" y="762353"/>
            <a:ext cx="8258175" cy="3416320"/>
          </a:xfrm>
          <a:prstGeom prst="rect">
            <a:avLst/>
          </a:prstGeom>
          <a:noFill/>
        </p:spPr>
        <p:txBody>
          <a:bodyPr wrap="square" rtlCol="0">
            <a:spAutoFit/>
          </a:bodyPr>
          <a:lstStyle/>
          <a:p>
            <a:pPr algn="ctr"/>
            <a:r>
              <a:rPr lang="en-US" sz="2400" dirty="0"/>
              <a:t>Economic and Military Power</a:t>
            </a:r>
          </a:p>
          <a:p>
            <a:pPr marL="342900" indent="-342900">
              <a:buFont typeface="Arial" panose="020B0604020202020204" pitchFamily="34" charset="0"/>
              <a:buChar char="•"/>
            </a:pPr>
            <a:r>
              <a:rPr lang="en-US" sz="2400" dirty="0"/>
              <a:t>Byzantium had a strong economy. Peasants payed taxes, worked lands, and provided soldiers for the army</a:t>
            </a:r>
          </a:p>
          <a:p>
            <a:pPr marL="342900" indent="-342900">
              <a:buFont typeface="Arial" panose="020B0604020202020204" pitchFamily="34" charset="0"/>
              <a:buChar char="•"/>
            </a:pPr>
            <a:r>
              <a:rPr lang="en-US" sz="2400" dirty="0"/>
              <a:t>They will continue to have coin money as coin money will disappear in Western Europe</a:t>
            </a:r>
          </a:p>
          <a:p>
            <a:pPr marL="342900" indent="-342900">
              <a:buFont typeface="Arial" panose="020B0604020202020204" pitchFamily="34" charset="0"/>
              <a:buChar char="•"/>
            </a:pPr>
            <a:r>
              <a:rPr lang="en-US" sz="2400" dirty="0"/>
              <a:t>With all this money they will be able to fund a strong military</a:t>
            </a:r>
          </a:p>
          <a:p>
            <a:pPr marL="342900" indent="-342900">
              <a:buFont typeface="Arial" panose="020B0604020202020204" pitchFamily="34" charset="0"/>
              <a:buChar char="•"/>
            </a:pPr>
            <a:r>
              <a:rPr lang="en-US" sz="2400" dirty="0"/>
              <a:t>They will also have a secret weapon called Greek fire which will be used in their navy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56554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C02FF13-1FD7-49AD-B106-87BBA3184028}"/>
              </a:ext>
            </a:extLst>
          </p:cNvPr>
          <p:cNvSpPr txBox="1"/>
          <p:nvPr/>
        </p:nvSpPr>
        <p:spPr>
          <a:xfrm>
            <a:off x="371474" y="774348"/>
            <a:ext cx="8239125" cy="3416320"/>
          </a:xfrm>
          <a:prstGeom prst="rect">
            <a:avLst/>
          </a:prstGeom>
          <a:noFill/>
        </p:spPr>
        <p:txBody>
          <a:bodyPr wrap="square" rtlCol="0">
            <a:spAutoFit/>
          </a:bodyPr>
          <a:lstStyle/>
          <a:p>
            <a:pPr algn="ctr"/>
            <a:r>
              <a:rPr lang="en-US" sz="2400" dirty="0"/>
              <a:t>The Empire Declines</a:t>
            </a:r>
          </a:p>
          <a:p>
            <a:pPr marL="342900" indent="-342900">
              <a:buFont typeface="Arial" panose="020B0604020202020204" pitchFamily="34" charset="0"/>
              <a:buChar char="•"/>
            </a:pPr>
            <a:r>
              <a:rPr lang="en-US" sz="2400" dirty="0"/>
              <a:t>The Byzantine Empire will repeatedly be attack by invaders and hold them off</a:t>
            </a:r>
          </a:p>
          <a:p>
            <a:pPr marL="342900" indent="-342900">
              <a:buFont typeface="Arial" panose="020B0604020202020204" pitchFamily="34" charset="0"/>
              <a:buChar char="•"/>
            </a:pPr>
            <a:r>
              <a:rPr lang="en-US" sz="2400" dirty="0"/>
              <a:t>These invaders include Persians, Slavs, Vikings, Huns, Arabs, and Turks</a:t>
            </a:r>
          </a:p>
          <a:p>
            <a:pPr marL="342900" indent="-342900">
              <a:buFont typeface="Arial" panose="020B0604020202020204" pitchFamily="34" charset="0"/>
              <a:buChar char="•"/>
            </a:pPr>
            <a:r>
              <a:rPr lang="en-US" sz="2400" dirty="0"/>
              <a:t>These Arab armies will bring a new religions with them, Islam</a:t>
            </a:r>
          </a:p>
          <a:p>
            <a:pPr marL="342900" indent="-342900">
              <a:buFont typeface="Arial" panose="020B0604020202020204" pitchFamily="34" charset="0"/>
              <a:buChar char="•"/>
            </a:pPr>
            <a:r>
              <a:rPr lang="en-US" sz="2400" dirty="0"/>
              <a:t>Eventually in the 600s and 700s these Arab armies will take much territory but will be stopped at Constantinople allowing smaller Germanic kingdoms in Western Europe to develop  </a:t>
            </a:r>
          </a:p>
        </p:txBody>
      </p:sp>
    </p:spTree>
    <p:extLst>
      <p:ext uri="{BB962C8B-B14F-4D97-AF65-F5344CB8AC3E}">
        <p14:creationId xmlns:p14="http://schemas.microsoft.com/office/powerpoint/2010/main" val="200937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Age of Justinian</a:t>
            </a:r>
          </a:p>
        </p:txBody>
      </p:sp>
      <p:pic>
        <p:nvPicPr>
          <p:cNvPr id="3" name="Picture 2" descr="HSWH_SC_LSN_M0004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The Byzantine empire reached its greatest size by 565. Analyze Maps Describe the Byzantine empire's extent in 1020. Infer What does the empire's size in 565 suggest about Justinian’s rule?</a:t>
            </a:r>
          </a:p>
        </p:txBody>
      </p:sp>
    </p:spTree>
    <p:extLst>
      <p:ext uri="{BB962C8B-B14F-4D97-AF65-F5344CB8AC3E}">
        <p14:creationId xmlns:p14="http://schemas.microsoft.com/office/powerpoint/2010/main" val="377850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14888"/>
            <a:ext cx="8585200" cy="461665"/>
          </a:xfrm>
          <a:prstGeom prst="rect">
            <a:avLst/>
          </a:prstGeom>
          <a:noFill/>
        </p:spPr>
        <p:txBody>
          <a:bodyPr vert="horz" wrap="square" rtlCol="0">
            <a:spAutoFit/>
          </a:bodyPr>
          <a:lstStyle/>
          <a:p>
            <a:pPr algn="ctr"/>
            <a:r>
              <a:rPr lang="en-US" sz="2400" b="1" dirty="0">
                <a:solidFill>
                  <a:srgbClr val="0072BC"/>
                </a:solidFill>
              </a:rPr>
              <a:t>Changes in Western Europe</a:t>
            </a:r>
          </a:p>
        </p:txBody>
      </p:sp>
      <p:sp>
        <p:nvSpPr>
          <p:cNvPr id="3" name="TextBox 2"/>
          <p:cNvSpPr txBox="1"/>
          <p:nvPr/>
        </p:nvSpPr>
        <p:spPr>
          <a:xfrm>
            <a:off x="279400" y="1010156"/>
            <a:ext cx="8585200" cy="3046988"/>
          </a:xfrm>
          <a:prstGeom prst="rect">
            <a:avLst/>
          </a:prstGeom>
          <a:noFill/>
        </p:spPr>
        <p:txBody>
          <a:bodyPr vert="horz" wrap="square" rtlCol="0">
            <a:spAutoFit/>
          </a:bodyPr>
          <a:lstStyle/>
          <a:p>
            <a:pPr marL="285750" indent="-285750">
              <a:buFont typeface="Arial" panose="020B0604020202020204" pitchFamily="34" charset="0"/>
              <a:buChar char="•"/>
            </a:pPr>
            <a:r>
              <a:rPr lang="en-US" sz="2400" dirty="0"/>
              <a:t>In Europe, the centuries after the fall of Rome are called the Middle Ages, which lasted from about 500 to 1350. </a:t>
            </a:r>
          </a:p>
          <a:p>
            <a:pPr marL="285750" indent="-285750">
              <a:buFont typeface="Arial" panose="020B0604020202020204" pitchFamily="34" charset="0"/>
              <a:buChar char="•"/>
            </a:pPr>
            <a:r>
              <a:rPr lang="en-US" sz="2400" dirty="0"/>
              <a:t>The Middle Ages refers to the time between the ancient and modern worlds. </a:t>
            </a:r>
          </a:p>
          <a:p>
            <a:pPr marL="285750" indent="-285750">
              <a:buFont typeface="Arial" panose="020B0604020202020204" pitchFamily="34" charset="0"/>
              <a:buChar char="•"/>
            </a:pPr>
            <a:r>
              <a:rPr lang="en-US" sz="2400" dirty="0"/>
              <a:t>During this long stretch of time, Western Europe passed through two distinct phases: the early Middle Ages, lasting from about 500 to 1050, and the late Middle Ages, lasting from about 1050 to 1350.</a:t>
            </a:r>
          </a:p>
        </p:txBody>
      </p:sp>
      <p:sp>
        <p:nvSpPr>
          <p:cNvPr id="4" name="TextBox 3"/>
          <p:cNvSpPr txBox="1"/>
          <p:nvPr/>
        </p:nvSpPr>
        <p:spPr>
          <a:xfrm>
            <a:off x="279401" y="4085719"/>
            <a:ext cx="8585199" cy="1200329"/>
          </a:xfrm>
          <a:prstGeom prst="rect">
            <a:avLst/>
          </a:prstGeom>
          <a:noFill/>
        </p:spPr>
        <p:txBody>
          <a:bodyPr wrap="square" rtlCol="0">
            <a:spAutoFit/>
          </a:bodyPr>
          <a:lstStyle/>
          <a:p>
            <a:pPr algn="ctr"/>
            <a:r>
              <a:rPr lang="en-US" sz="2400" dirty="0"/>
              <a:t>A Shift to the North</a:t>
            </a:r>
          </a:p>
          <a:p>
            <a:pPr marL="285750" indent="-285750">
              <a:buFont typeface="Arial" panose="020B0604020202020204" pitchFamily="34" charset="0"/>
              <a:buChar char="•"/>
            </a:pPr>
            <a:r>
              <a:rPr lang="en-US" sz="2400" dirty="0"/>
              <a:t>Power leaves the Mediterranean and heads to Western Europe</a:t>
            </a:r>
          </a:p>
          <a:p>
            <a:pPr marL="285750" indent="-285750">
              <a:buFont typeface="Arial" panose="020B0604020202020204" pitchFamily="34" charset="0"/>
              <a:buChar char="•"/>
            </a:pPr>
            <a:r>
              <a:rPr lang="en-US" sz="2400" dirty="0"/>
              <a:t> Western Europe has great potential because of resources</a:t>
            </a:r>
          </a:p>
        </p:txBody>
      </p:sp>
      <p:sp>
        <p:nvSpPr>
          <p:cNvPr id="5" name="TextBox 4"/>
          <p:cNvSpPr txBox="1"/>
          <p:nvPr/>
        </p:nvSpPr>
        <p:spPr>
          <a:xfrm>
            <a:off x="279402" y="5397500"/>
            <a:ext cx="8585198" cy="1200329"/>
          </a:xfrm>
          <a:prstGeom prst="rect">
            <a:avLst/>
          </a:prstGeom>
          <a:noFill/>
        </p:spPr>
        <p:txBody>
          <a:bodyPr wrap="square" rtlCol="0">
            <a:spAutoFit/>
          </a:bodyPr>
          <a:lstStyle/>
          <a:p>
            <a:pPr algn="ctr"/>
            <a:r>
              <a:rPr lang="en-US" sz="2400" dirty="0"/>
              <a:t>A Time of Decline:</a:t>
            </a:r>
          </a:p>
          <a:p>
            <a:pPr marL="285750" indent="-285750">
              <a:buFont typeface="Arial" panose="020B0604020202020204" pitchFamily="34" charset="0"/>
              <a:buChar char="•"/>
            </a:pPr>
            <a:r>
              <a:rPr lang="en-US" sz="2400" dirty="0"/>
              <a:t>Learning, and trade decline </a:t>
            </a:r>
          </a:p>
          <a:p>
            <a:pPr marL="285750" indent="-285750">
              <a:buFont typeface="Arial" panose="020B0604020202020204" pitchFamily="34" charset="0"/>
              <a:buChar char="•"/>
            </a:pPr>
            <a:r>
              <a:rPr lang="en-US" sz="2400" dirty="0"/>
              <a:t>Population loss due to wars and loss of civilization</a:t>
            </a:r>
          </a:p>
        </p:txBody>
      </p:sp>
    </p:spTree>
    <p:extLst>
      <p:ext uri="{BB962C8B-B14F-4D97-AF65-F5344CB8AC3E}">
        <p14:creationId xmlns:p14="http://schemas.microsoft.com/office/powerpoint/2010/main" val="369139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Changes in Western Europe</a:t>
            </a:r>
          </a:p>
        </p:txBody>
      </p:sp>
      <p:pic>
        <p:nvPicPr>
          <p:cNvPr id="3" name="Picture 2" descr="HSWH_SC_LSN_T0007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Graphs When does Rome's greatest population drop in thousands occur? the greatest percentage drop? Draw Conclusions What does the information in this graph tell you?</a:t>
            </a:r>
          </a:p>
        </p:txBody>
      </p:sp>
    </p:spTree>
    <p:extLst>
      <p:ext uri="{BB962C8B-B14F-4D97-AF65-F5344CB8AC3E}">
        <p14:creationId xmlns:p14="http://schemas.microsoft.com/office/powerpoint/2010/main" val="81794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16950" cy="461665"/>
          </a:xfrm>
          <a:prstGeom prst="rect">
            <a:avLst/>
          </a:prstGeom>
          <a:noFill/>
        </p:spPr>
        <p:txBody>
          <a:bodyPr vert="horz" wrap="square" rtlCol="0">
            <a:spAutoFit/>
          </a:bodyPr>
          <a:lstStyle/>
          <a:p>
            <a:pPr algn="ctr"/>
            <a:r>
              <a:rPr lang="en-US" sz="2400" b="1" dirty="0">
                <a:solidFill>
                  <a:srgbClr val="0072BC"/>
                </a:solidFill>
              </a:rPr>
              <a:t>Germanic Kingdoms</a:t>
            </a:r>
          </a:p>
        </p:txBody>
      </p:sp>
      <p:sp>
        <p:nvSpPr>
          <p:cNvPr id="3" name="TextBox 2"/>
          <p:cNvSpPr txBox="1"/>
          <p:nvPr/>
        </p:nvSpPr>
        <p:spPr>
          <a:xfrm>
            <a:off x="279400" y="1184275"/>
            <a:ext cx="8616950" cy="4893647"/>
          </a:xfrm>
          <a:prstGeom prst="rect">
            <a:avLst/>
          </a:prstGeom>
          <a:noFill/>
        </p:spPr>
        <p:txBody>
          <a:bodyPr vert="horz" wrap="square" rtlCol="0">
            <a:spAutoFit/>
          </a:bodyPr>
          <a:lstStyle/>
          <a:p>
            <a:r>
              <a:rPr lang="en-US" sz="2400" dirty="0"/>
              <a:t>The Germanic tribes that conquered parts of the Roman empire included the Goths, Vandals, Saxons, and Franks. </a:t>
            </a:r>
          </a:p>
          <a:p>
            <a:endParaRPr lang="en-US" sz="2400" dirty="0"/>
          </a:p>
          <a:p>
            <a:pPr marL="285750" indent="-285750">
              <a:buFont typeface="Arial" panose="020B0604020202020204" pitchFamily="34" charset="0"/>
              <a:buChar char="•"/>
            </a:pPr>
            <a:r>
              <a:rPr lang="en-US" sz="2400" dirty="0"/>
              <a:t>Their culture was very different from that of the Romans. </a:t>
            </a:r>
          </a:p>
          <a:p>
            <a:pPr marL="285750" indent="-285750">
              <a:buFont typeface="Arial" panose="020B0604020202020204" pitchFamily="34" charset="0"/>
              <a:buChar char="•"/>
            </a:pPr>
            <a:r>
              <a:rPr lang="en-US" sz="2400" dirty="0"/>
              <a:t>They were mostly farmers and herders, so they had no cities or written laws. </a:t>
            </a:r>
          </a:p>
          <a:p>
            <a:pPr marL="285750" indent="-285750">
              <a:buFont typeface="Arial" panose="020B0604020202020204" pitchFamily="34" charset="0"/>
              <a:buChar char="•"/>
            </a:pPr>
            <a:r>
              <a:rPr lang="en-US" sz="2400" dirty="0"/>
              <a:t>Instead, they lived in small communities governed by unwritten customs. </a:t>
            </a:r>
          </a:p>
          <a:p>
            <a:pPr marL="285750" indent="-285750">
              <a:buFont typeface="Arial" panose="020B0604020202020204" pitchFamily="34" charset="0"/>
              <a:buChar char="•"/>
            </a:pPr>
            <a:r>
              <a:rPr lang="en-US" sz="2400" dirty="0"/>
              <a:t>Their kings were elected leaders, chosen by tribal counsels. </a:t>
            </a:r>
          </a:p>
          <a:p>
            <a:pPr marL="285750" indent="-285750">
              <a:buFont typeface="Arial" panose="020B0604020202020204" pitchFamily="34" charset="0"/>
              <a:buChar char="•"/>
            </a:pPr>
            <a:r>
              <a:rPr lang="en-US" sz="2400" dirty="0"/>
              <a:t>Warriors swore loyalty to the king in exchange for weapons and a share in the plunder taken from defeated enemies. </a:t>
            </a:r>
          </a:p>
          <a:p>
            <a:pPr marL="285750" indent="-285750">
              <a:buFont typeface="Arial" panose="020B0604020202020204" pitchFamily="34" charset="0"/>
              <a:buChar char="•"/>
            </a:pPr>
            <a:r>
              <a:rPr lang="en-US" sz="2400" dirty="0"/>
              <a:t>Between 400 and 700, these Germanic tribes carved Western Europe into small kingdoms.</a:t>
            </a:r>
          </a:p>
        </p:txBody>
      </p:sp>
    </p:spTree>
    <p:extLst>
      <p:ext uri="{BB962C8B-B14F-4D97-AF65-F5344CB8AC3E}">
        <p14:creationId xmlns:p14="http://schemas.microsoft.com/office/powerpoint/2010/main" val="89490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20675"/>
            <a:ext cx="8626474" cy="461665"/>
          </a:xfrm>
          <a:prstGeom prst="rect">
            <a:avLst/>
          </a:prstGeom>
          <a:noFill/>
        </p:spPr>
        <p:txBody>
          <a:bodyPr vert="horz" wrap="square" rtlCol="0">
            <a:spAutoFit/>
          </a:bodyPr>
          <a:lstStyle/>
          <a:p>
            <a:pPr algn="ctr"/>
            <a:r>
              <a:rPr lang="en-US" sz="2400" b="1" dirty="0">
                <a:solidFill>
                  <a:srgbClr val="0072BC"/>
                </a:solidFill>
              </a:rPr>
              <a:t>Germanic Kingdoms</a:t>
            </a:r>
          </a:p>
        </p:txBody>
      </p:sp>
      <p:sp>
        <p:nvSpPr>
          <p:cNvPr id="3" name="TextBox 2"/>
          <p:cNvSpPr txBox="1"/>
          <p:nvPr/>
        </p:nvSpPr>
        <p:spPr>
          <a:xfrm>
            <a:off x="279399" y="795040"/>
            <a:ext cx="8626475" cy="6247864"/>
          </a:xfrm>
          <a:prstGeom prst="rect">
            <a:avLst/>
          </a:prstGeom>
          <a:noFill/>
        </p:spPr>
        <p:txBody>
          <a:bodyPr vert="horz" wrap="square" rtlCol="0">
            <a:spAutoFit/>
          </a:bodyPr>
          <a:lstStyle/>
          <a:p>
            <a:pPr algn="ctr"/>
            <a:r>
              <a:rPr lang="en-US" sz="2400" dirty="0"/>
              <a:t>The Kingdom of the Franks</a:t>
            </a:r>
          </a:p>
          <a:p>
            <a:pPr marL="342900" indent="-342900">
              <a:buChar char="•"/>
            </a:pPr>
            <a:r>
              <a:rPr lang="en-US" sz="2400" dirty="0"/>
              <a:t>In 486 Clovis, King of the Franks, conquered the former Roman province of Gaul</a:t>
            </a:r>
          </a:p>
          <a:p>
            <a:pPr marL="342900" indent="-342900">
              <a:buChar char="•"/>
            </a:pPr>
            <a:r>
              <a:rPr lang="en-US" sz="2400" dirty="0"/>
              <a:t>He tried to preserve much of the Roman legacy</a:t>
            </a:r>
          </a:p>
          <a:p>
            <a:pPr marL="342900" indent="-342900">
              <a:buChar char="•"/>
            </a:pPr>
            <a:r>
              <a:rPr lang="en-US" sz="2400" dirty="0"/>
              <a:t>He converted to Christianity in order to gain support of his people and the Pope</a:t>
            </a:r>
          </a:p>
          <a:p>
            <a:pPr algn="ctr"/>
            <a:r>
              <a:rPr lang="en-US" sz="2400" dirty="0"/>
              <a:t>Muslim Armies Advance Into Europe</a:t>
            </a:r>
          </a:p>
          <a:p>
            <a:pPr marL="285750" indent="-285750">
              <a:buFont typeface="Arial" panose="020B0604020202020204" pitchFamily="34" charset="0"/>
              <a:buChar char="•"/>
            </a:pPr>
            <a:r>
              <a:rPr lang="en-US" sz="2400" dirty="0"/>
              <a:t>Islam is founded as a religion in 622 and in the next 200 years create a very large empire.</a:t>
            </a:r>
          </a:p>
          <a:p>
            <a:pPr marL="285750" indent="-285750">
              <a:buFont typeface="Arial" panose="020B0604020202020204" pitchFamily="34" charset="0"/>
              <a:buChar char="•"/>
            </a:pPr>
            <a:r>
              <a:rPr lang="en-US" sz="2400" dirty="0"/>
              <a:t>They take over North Africa, Palestine, and Spain all Christian Kingdoms</a:t>
            </a:r>
          </a:p>
          <a:p>
            <a:pPr marL="285750" indent="-285750">
              <a:buFont typeface="Arial" panose="020B0604020202020204" pitchFamily="34" charset="0"/>
              <a:buChar char="•"/>
            </a:pPr>
            <a:r>
              <a:rPr lang="en-US" sz="2400" dirty="0"/>
              <a:t>They advance into France where they are defeated by Charles Martel at Tours in 732</a:t>
            </a:r>
          </a:p>
          <a:p>
            <a:pPr marL="285750" indent="-285750">
              <a:buFont typeface="Arial" panose="020B0604020202020204" pitchFamily="34" charset="0"/>
              <a:buChar char="•"/>
            </a:pPr>
            <a:r>
              <a:rPr lang="en-US" sz="2400" dirty="0"/>
              <a:t>They still hold Spain and are distrusted by the Christians even though Muslims share knowledge about Science and Math with the Europeans.</a:t>
            </a:r>
          </a:p>
          <a:p>
            <a:endParaRPr lang="en-US" sz="1600" dirty="0"/>
          </a:p>
        </p:txBody>
      </p:sp>
    </p:spTree>
    <p:extLst>
      <p:ext uri="{BB962C8B-B14F-4D97-AF65-F5344CB8AC3E}">
        <p14:creationId xmlns:p14="http://schemas.microsoft.com/office/powerpoint/2010/main" val="317567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320675"/>
            <a:ext cx="8382000" cy="461665"/>
          </a:xfrm>
          <a:prstGeom prst="rect">
            <a:avLst/>
          </a:prstGeom>
          <a:noFill/>
        </p:spPr>
        <p:txBody>
          <a:bodyPr vert="horz" wrap="square" rtlCol="0">
            <a:spAutoFit/>
          </a:bodyPr>
          <a:lstStyle/>
          <a:p>
            <a:pPr algn="ctr"/>
            <a:r>
              <a:rPr lang="en-US" sz="2400" b="1" dirty="0">
                <a:solidFill>
                  <a:srgbClr val="0072BC"/>
                </a:solidFill>
              </a:rPr>
              <a:t>Germanic Kingdoms</a:t>
            </a:r>
          </a:p>
        </p:txBody>
      </p:sp>
      <p:pic>
        <p:nvPicPr>
          <p:cNvPr id="3" name="Picture 2" descr="HSWH_SC_L01_R1045648_FUL.png"/>
          <p:cNvPicPr>
            <a:picLocks/>
          </p:cNvPicPr>
          <p:nvPr/>
        </p:nvPicPr>
        <p:blipFill>
          <a:blip r:embed="rId2">
            <a:extLst>
              <a:ext uri="{28A0092B-C50C-407E-A947-70E740481C1C}">
                <a14:useLocalDpi xmlns:a14="http://schemas.microsoft.com/office/drawing/2010/main" val="0"/>
              </a:ext>
            </a:extLst>
          </a:blip>
          <a:stretch>
            <a:fillRect/>
          </a:stretch>
        </p:blipFill>
        <p:spPr>
          <a:xfrm>
            <a:off x="431800" y="990600"/>
            <a:ext cx="8280400" cy="4178300"/>
          </a:xfrm>
          <a:prstGeom prst="rect">
            <a:avLst/>
          </a:prstGeom>
        </p:spPr>
      </p:pic>
      <p:sp>
        <p:nvSpPr>
          <p:cNvPr id="4" name="TextBox 3"/>
          <p:cNvSpPr txBox="1"/>
          <p:nvPr/>
        </p:nvSpPr>
        <p:spPr>
          <a:xfrm>
            <a:off x="279399" y="5377160"/>
            <a:ext cx="8626475" cy="1200329"/>
          </a:xfrm>
          <a:prstGeom prst="rect">
            <a:avLst/>
          </a:prstGeom>
          <a:noFill/>
        </p:spPr>
        <p:txBody>
          <a:bodyPr vert="horz" wrap="square" rtlCol="0">
            <a:spAutoFit/>
          </a:bodyPr>
          <a:lstStyle/>
          <a:p>
            <a:r>
              <a:rPr lang="en-US" sz="2400" dirty="0"/>
              <a:t>King Clovis of the Franks rallies his warriors during one of many battles he fought to build his kingdom. His conversion to Christianity set an example for other Germanic rulers.</a:t>
            </a:r>
          </a:p>
        </p:txBody>
      </p:sp>
    </p:spTree>
    <p:extLst>
      <p:ext uri="{BB962C8B-B14F-4D97-AF65-F5344CB8AC3E}">
        <p14:creationId xmlns:p14="http://schemas.microsoft.com/office/powerpoint/2010/main" val="42589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95365"/>
            <a:ext cx="8533674" cy="461665"/>
          </a:xfrm>
          <a:prstGeom prst="rect">
            <a:avLst/>
          </a:prstGeom>
          <a:noFill/>
        </p:spPr>
        <p:txBody>
          <a:bodyPr vert="horz" wrap="square" rtlCol="0">
            <a:spAutoFit/>
          </a:bodyPr>
          <a:lstStyle/>
          <a:p>
            <a:pPr algn="ctr"/>
            <a:r>
              <a:rPr lang="en-US" sz="2400" b="1" dirty="0">
                <a:solidFill>
                  <a:srgbClr val="0072BC"/>
                </a:solidFill>
              </a:rPr>
              <a:t>Charlemagne Builds an Empire</a:t>
            </a:r>
          </a:p>
        </p:txBody>
      </p:sp>
      <p:sp>
        <p:nvSpPr>
          <p:cNvPr id="3" name="TextBox 2"/>
          <p:cNvSpPr txBox="1"/>
          <p:nvPr/>
        </p:nvSpPr>
        <p:spPr>
          <a:xfrm>
            <a:off x="279399" y="1007655"/>
            <a:ext cx="8638177" cy="6001643"/>
          </a:xfrm>
          <a:prstGeom prst="rect">
            <a:avLst/>
          </a:prstGeom>
          <a:noFill/>
        </p:spPr>
        <p:txBody>
          <a:bodyPr vert="horz" wrap="square" rtlCol="0">
            <a:spAutoFit/>
          </a:bodyPr>
          <a:lstStyle/>
          <a:p>
            <a:pPr marL="342900" indent="-342900">
              <a:buFont typeface="Arial" panose="020B0604020202020204" pitchFamily="34" charset="0"/>
              <a:buChar char="•"/>
            </a:pPr>
            <a:r>
              <a:rPr lang="en-US" sz="2400" dirty="0"/>
              <a:t>In </a:t>
            </a:r>
            <a:r>
              <a:rPr lang="en-US" sz="2400" dirty="0"/>
              <a:t>768 </a:t>
            </a:r>
            <a:r>
              <a:rPr lang="en-US" sz="2400" dirty="0" smtClean="0"/>
              <a:t>Charlemagne, or Charles </a:t>
            </a:r>
            <a:r>
              <a:rPr lang="en-US" sz="2400" dirty="0"/>
              <a:t>the </a:t>
            </a:r>
            <a:r>
              <a:rPr lang="en-US" sz="2400" dirty="0" smtClean="0"/>
              <a:t>Great, </a:t>
            </a:r>
            <a:r>
              <a:rPr lang="en-US" sz="2400" dirty="0"/>
              <a:t>the </a:t>
            </a:r>
            <a:r>
              <a:rPr lang="en-US" sz="2400" dirty="0"/>
              <a:t>grandson of Charles Martel became king of the Franks. </a:t>
            </a:r>
            <a:endParaRPr lang="en-US" sz="2400" dirty="0" smtClean="0"/>
          </a:p>
          <a:p>
            <a:pPr marL="342900" indent="-342900">
              <a:buFont typeface="Arial" panose="020B0604020202020204" pitchFamily="34" charset="0"/>
              <a:buChar char="•"/>
            </a:pPr>
            <a:r>
              <a:rPr lang="en-US" sz="2400" dirty="0" smtClean="0"/>
              <a:t>He </a:t>
            </a:r>
            <a:r>
              <a:rPr lang="en-US" sz="2400" dirty="0"/>
              <a:t>built an empire reaching across what is now France, Germany, and part of Italy. </a:t>
            </a:r>
            <a:endParaRPr lang="en-US" sz="2400" dirty="0" smtClean="0"/>
          </a:p>
          <a:p>
            <a:pPr algn="ctr"/>
            <a:r>
              <a:rPr lang="en-US" sz="2400" dirty="0"/>
              <a:t>Emperor of the </a:t>
            </a:r>
            <a:r>
              <a:rPr lang="en-US" sz="2400" dirty="0" smtClean="0"/>
              <a:t>Romans</a:t>
            </a:r>
          </a:p>
          <a:p>
            <a:pPr marL="342900" indent="-342900">
              <a:buFont typeface="Arial" panose="020B0604020202020204" pitchFamily="34" charset="0"/>
              <a:buChar char="•"/>
            </a:pPr>
            <a:r>
              <a:rPr lang="en-US" sz="2400" dirty="0"/>
              <a:t>799 Pope Leo III asked for his help against rebellious Roman nobles</a:t>
            </a:r>
          </a:p>
          <a:p>
            <a:pPr marL="342900" indent="-342900">
              <a:buFont typeface="Arial" panose="020B0604020202020204" pitchFamily="34" charset="0"/>
              <a:buChar char="•"/>
            </a:pPr>
            <a:r>
              <a:rPr lang="en-US" sz="2400" dirty="0"/>
              <a:t>He helped and was proclaimed Emperor</a:t>
            </a:r>
          </a:p>
          <a:p>
            <a:pPr marL="342900" indent="-342900">
              <a:buFont typeface="Arial" panose="020B0604020202020204" pitchFamily="34" charset="0"/>
              <a:buChar char="•"/>
            </a:pPr>
            <a:r>
              <a:rPr lang="en-US" sz="2400" dirty="0"/>
              <a:t>Brought the idea of a United Christian community called Christendom</a:t>
            </a:r>
          </a:p>
          <a:p>
            <a:pPr marL="342900" indent="-342900">
              <a:buFont typeface="Arial" panose="020B0604020202020204" pitchFamily="34" charset="0"/>
              <a:buChar char="•"/>
            </a:pPr>
            <a:r>
              <a:rPr lang="en-US" sz="2400" dirty="0"/>
              <a:t>Outraged the Byzantine Emperor who saw himself as he Roman Emperor</a:t>
            </a:r>
          </a:p>
          <a:p>
            <a:pPr marL="342900" indent="-342900">
              <a:buFont typeface="Arial" panose="020B0604020202020204" pitchFamily="34" charset="0"/>
              <a:buChar char="•"/>
            </a:pPr>
            <a:r>
              <a:rPr lang="en-US" sz="2400" dirty="0"/>
              <a:t>Started the struggle between German Emperors and Popes in later years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79144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98735"/>
            <a:ext cx="8620760" cy="461665"/>
          </a:xfrm>
          <a:prstGeom prst="rect">
            <a:avLst/>
          </a:prstGeom>
          <a:noFill/>
        </p:spPr>
        <p:txBody>
          <a:bodyPr vert="horz" wrap="square" rtlCol="0">
            <a:spAutoFit/>
          </a:bodyPr>
          <a:lstStyle/>
          <a:p>
            <a:pPr algn="ctr"/>
            <a:r>
              <a:rPr lang="en-US" sz="2400" b="1" dirty="0">
                <a:solidFill>
                  <a:srgbClr val="0072BC"/>
                </a:solidFill>
              </a:rPr>
              <a:t>Charlemagne Builds an Empire</a:t>
            </a:r>
          </a:p>
        </p:txBody>
      </p:sp>
      <p:sp>
        <p:nvSpPr>
          <p:cNvPr id="3" name="TextBox 2"/>
          <p:cNvSpPr txBox="1"/>
          <p:nvPr/>
        </p:nvSpPr>
        <p:spPr>
          <a:xfrm>
            <a:off x="279400" y="850900"/>
            <a:ext cx="8620760" cy="6124754"/>
          </a:xfrm>
          <a:prstGeom prst="rect">
            <a:avLst/>
          </a:prstGeom>
          <a:noFill/>
        </p:spPr>
        <p:txBody>
          <a:bodyPr vert="horz" wrap="square" rtlCol="0">
            <a:spAutoFit/>
          </a:bodyPr>
          <a:lstStyle/>
          <a:p>
            <a:pPr algn="ctr"/>
            <a:r>
              <a:rPr lang="en-US" sz="2400" dirty="0" smtClean="0"/>
              <a:t>Creating </a:t>
            </a:r>
            <a:r>
              <a:rPr lang="en-US" sz="2400" dirty="0"/>
              <a:t>a Unified Christian </a:t>
            </a:r>
            <a:r>
              <a:rPr lang="en-US" sz="2400" dirty="0" smtClean="0"/>
              <a:t>Empire</a:t>
            </a:r>
          </a:p>
          <a:p>
            <a:pPr marL="457200" indent="-457200">
              <a:buFont typeface="Arial" panose="020B0604020202020204" pitchFamily="34" charset="0"/>
              <a:buChar char="•"/>
            </a:pPr>
            <a:r>
              <a:rPr lang="en-US" sz="2400" dirty="0" smtClean="0"/>
              <a:t>Working with the Church, Charles will use missionaries to convert his subjects. </a:t>
            </a:r>
            <a:endParaRPr lang="en-US" sz="2400" dirty="0"/>
          </a:p>
          <a:p>
            <a:pPr marL="457200" indent="-457200">
              <a:buFont typeface="Arial" panose="020B0604020202020204" pitchFamily="34" charset="0"/>
              <a:buChar char="•"/>
            </a:pPr>
            <a:r>
              <a:rPr lang="en-US" sz="2400" dirty="0" smtClean="0"/>
              <a:t>He will use nobles to rule and send officials named </a:t>
            </a:r>
            <a:r>
              <a:rPr lang="en-US" sz="2400" dirty="0" err="1" smtClean="0"/>
              <a:t>missi</a:t>
            </a:r>
            <a:r>
              <a:rPr lang="en-US" sz="2400" dirty="0" smtClean="0"/>
              <a:t> </a:t>
            </a:r>
            <a:r>
              <a:rPr lang="en-US" sz="2400" dirty="0" err="1" smtClean="0"/>
              <a:t>dominici</a:t>
            </a:r>
            <a:r>
              <a:rPr lang="en-US" sz="2400" dirty="0" smtClean="0"/>
              <a:t> to keep an eye on the nobles and administer law </a:t>
            </a:r>
            <a:endParaRPr lang="en-US" sz="2400" dirty="0"/>
          </a:p>
          <a:p>
            <a:pPr algn="ctr"/>
            <a:r>
              <a:rPr lang="en-US" sz="2400" dirty="0"/>
              <a:t>Charlemagne Revives Latin </a:t>
            </a:r>
            <a:r>
              <a:rPr lang="en-US" sz="2400" dirty="0" smtClean="0"/>
              <a:t>Learning</a:t>
            </a:r>
          </a:p>
          <a:p>
            <a:pPr marL="342900" indent="-342900">
              <a:buFont typeface="Arial" panose="020B0604020202020204" pitchFamily="34" charset="0"/>
              <a:buChar char="•"/>
            </a:pPr>
            <a:r>
              <a:rPr lang="en-US" sz="2400" dirty="0" smtClean="0"/>
              <a:t>Charlemagne will set up a palace school and send for scholars from all over to educate officials</a:t>
            </a:r>
          </a:p>
          <a:p>
            <a:pPr marL="342900" indent="-342900">
              <a:buFont typeface="Arial" panose="020B0604020202020204" pitchFamily="34" charset="0"/>
              <a:buChar char="•"/>
            </a:pPr>
            <a:r>
              <a:rPr lang="en-US" sz="2400" dirty="0" smtClean="0"/>
              <a:t>He used education to strengthen his empire with the use of records and clear reports</a:t>
            </a:r>
            <a:endParaRPr lang="en-US" sz="2400" dirty="0"/>
          </a:p>
          <a:p>
            <a:pPr algn="ctr"/>
            <a:r>
              <a:rPr lang="en-US" sz="2400" dirty="0"/>
              <a:t>Charlemagne's </a:t>
            </a:r>
            <a:r>
              <a:rPr lang="en-US" sz="2400" dirty="0" smtClean="0"/>
              <a:t>Legacy</a:t>
            </a:r>
          </a:p>
          <a:p>
            <a:pPr marL="342900" indent="-342900">
              <a:buFont typeface="Arial" panose="020B0604020202020204" pitchFamily="34" charset="0"/>
              <a:buChar char="•"/>
            </a:pPr>
            <a:r>
              <a:rPr lang="en-US" sz="2400" dirty="0" smtClean="0"/>
              <a:t>Even though his expire will crumble Charles will extend Christian civilization to Northern Europe.</a:t>
            </a:r>
          </a:p>
          <a:p>
            <a:pPr marL="342900" indent="-342900">
              <a:buFont typeface="Arial" panose="020B0604020202020204" pitchFamily="34" charset="0"/>
              <a:buChar char="•"/>
            </a:pPr>
            <a:r>
              <a:rPr lang="en-US" sz="2400" dirty="0" smtClean="0"/>
              <a:t>He will also set up a strong efficient government that later rulers will look to his empire as an example to strengthen their own. </a:t>
            </a:r>
            <a:endParaRPr lang="en-US" sz="2400" dirty="0"/>
          </a:p>
          <a:p>
            <a:pPr marL="285750" indent="-285750">
              <a:buFont typeface="Arial" panose="020B0604020202020204" pitchFamily="34" charset="0"/>
              <a:buChar char="•"/>
            </a:pPr>
            <a:endParaRPr lang="en-US" sz="1600" dirty="0"/>
          </a:p>
          <a:p>
            <a:endParaRPr lang="en-US" sz="1600" dirty="0"/>
          </a:p>
        </p:txBody>
      </p:sp>
    </p:spTree>
    <p:extLst>
      <p:ext uri="{BB962C8B-B14F-4D97-AF65-F5344CB8AC3E}">
        <p14:creationId xmlns:p14="http://schemas.microsoft.com/office/powerpoint/2010/main" val="96019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426450" cy="2677656"/>
          </a:xfrm>
          <a:prstGeom prst="rect">
            <a:avLst/>
          </a:prstGeom>
          <a:noFill/>
        </p:spPr>
        <p:txBody>
          <a:bodyPr vert="horz" wrap="square" rtlCol="0">
            <a:spAutoFit/>
          </a:bodyPr>
          <a:lstStyle/>
          <a:p>
            <a:pPr marL="342900" indent="-342900">
              <a:buChar char="•"/>
            </a:pPr>
            <a:r>
              <a:rPr lang="en-US" sz="2400" dirty="0"/>
              <a:t>Summarize ways in which the Byzantine empire flourished after the decline of Rome.</a:t>
            </a:r>
          </a:p>
          <a:p>
            <a:pPr marL="342900" indent="-342900">
              <a:buChar char="•"/>
            </a:pPr>
            <a:r>
              <a:rPr lang="en-US" sz="2400" dirty="0"/>
              <a:t>Explain the impact of the fall of Rome on Western Europe.</a:t>
            </a:r>
          </a:p>
          <a:p>
            <a:pPr marL="342900" indent="-342900">
              <a:buChar char="•"/>
            </a:pPr>
            <a:r>
              <a:rPr lang="en-US" sz="2400" dirty="0"/>
              <a:t>Describe how Germanic tribes carved Europe into small kingdoms.</a:t>
            </a:r>
          </a:p>
          <a:p>
            <a:pPr marL="342900" indent="-342900">
              <a:buChar char="•"/>
            </a:pPr>
            <a:r>
              <a:rPr lang="en-US" sz="2400" dirty="0"/>
              <a:t>Explain how Charlemagne briefly reunited much of Western Europe and what happened to his empire after his death.</a:t>
            </a:r>
          </a:p>
        </p:txBody>
      </p:sp>
      <p:sp>
        <p:nvSpPr>
          <p:cNvPr id="7" name="TextBox 6"/>
          <p:cNvSpPr txBox="1"/>
          <p:nvPr/>
        </p:nvSpPr>
        <p:spPr>
          <a:xfrm>
            <a:off x="279400" y="486920"/>
            <a:ext cx="7620000" cy="830997"/>
          </a:xfrm>
          <a:prstGeom prst="rect">
            <a:avLst/>
          </a:prstGeom>
          <a:noFill/>
        </p:spPr>
        <p:txBody>
          <a:bodyPr vert="horz" rtlCol="0">
            <a:spAutoFit/>
          </a:bodyPr>
          <a:lstStyle/>
          <a:p>
            <a:pPr algn="ctr"/>
            <a:r>
              <a:rPr lang="en-US" sz="2400" b="1" dirty="0">
                <a:solidFill>
                  <a:srgbClr val="DA0202"/>
                </a:solidFill>
              </a:rPr>
              <a:t>Medieval Christian Europe  (330–1450)</a:t>
            </a:r>
            <a:r>
              <a:rPr lang="en-US" sz="2400" dirty="0">
                <a:solidFill>
                  <a:srgbClr val="DA0202"/>
                </a:solidFill>
              </a:rPr>
              <a:t> </a:t>
            </a:r>
          </a:p>
          <a:p>
            <a:pPr algn="ctr"/>
            <a:r>
              <a:rPr lang="en-US" sz="2400" b="1" dirty="0"/>
              <a:t>Topic 1 Lesson 1 </a:t>
            </a:r>
            <a:r>
              <a:rPr lang="en-US" sz="2400" dirty="0"/>
              <a:t>The Early Middle Ages </a:t>
            </a:r>
          </a:p>
        </p:txBody>
      </p:sp>
    </p:spTree>
    <p:extLst>
      <p:ext uri="{BB962C8B-B14F-4D97-AF65-F5344CB8AC3E}">
        <p14:creationId xmlns:p14="http://schemas.microsoft.com/office/powerpoint/2010/main" val="355391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Charlemagne Builds an Empire</a:t>
            </a:r>
          </a:p>
        </p:txBody>
      </p:sp>
      <p:pic>
        <p:nvPicPr>
          <p:cNvPr id="3" name="Picture 2" descr="HSWH_SC_L01_R104566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a:t>In this medieval illustration, Pope Leo III crowns a kneeling Charlemagne Emperor of the Romans in 800 before an assembly of concerned churchmen. Explain why did this event cause controversy?</a:t>
            </a:r>
          </a:p>
        </p:txBody>
      </p:sp>
    </p:spTree>
    <p:extLst>
      <p:ext uri="{BB962C8B-B14F-4D97-AF65-F5344CB8AC3E}">
        <p14:creationId xmlns:p14="http://schemas.microsoft.com/office/powerpoint/2010/main" val="84635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Charlemagne Builds an Empire</a:t>
            </a:r>
          </a:p>
        </p:txBody>
      </p:sp>
      <p:pic>
        <p:nvPicPr>
          <p:cNvPr id="3" name="Picture 2" descr="HSWH_SC_LSN_M0003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Charlemagne built an empire his descendants could not hold together.Locate Charlemagne's empire in 814. Predict Consequences What might be one result of the division of his empire? Explain.</a:t>
            </a:r>
          </a:p>
        </p:txBody>
      </p:sp>
    </p:spTree>
    <p:extLst>
      <p:ext uri="{BB962C8B-B14F-4D97-AF65-F5344CB8AC3E}">
        <p14:creationId xmlns:p14="http://schemas.microsoft.com/office/powerpoint/2010/main" val="7926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81318"/>
            <a:ext cx="8768807" cy="461665"/>
          </a:xfrm>
          <a:prstGeom prst="rect">
            <a:avLst/>
          </a:prstGeom>
          <a:noFill/>
        </p:spPr>
        <p:txBody>
          <a:bodyPr vert="horz" wrap="square" rtlCol="0">
            <a:spAutoFit/>
          </a:bodyPr>
          <a:lstStyle/>
          <a:p>
            <a:pPr algn="ctr"/>
            <a:endParaRPr lang="en-US" sz="2400" b="1" dirty="0">
              <a:solidFill>
                <a:srgbClr val="0072BC"/>
              </a:solidFill>
            </a:endParaRPr>
          </a:p>
        </p:txBody>
      </p:sp>
      <p:sp>
        <p:nvSpPr>
          <p:cNvPr id="3" name="TextBox 2"/>
          <p:cNvSpPr txBox="1"/>
          <p:nvPr/>
        </p:nvSpPr>
        <p:spPr>
          <a:xfrm>
            <a:off x="279398" y="276133"/>
            <a:ext cx="8768807" cy="2677656"/>
          </a:xfrm>
          <a:prstGeom prst="rect">
            <a:avLst/>
          </a:prstGeom>
          <a:noFill/>
        </p:spPr>
        <p:txBody>
          <a:bodyPr vert="horz" wrap="square" rtlCol="0">
            <a:spAutoFit/>
          </a:bodyPr>
          <a:lstStyle/>
          <a:p>
            <a:pPr lvl="0" algn="ctr"/>
            <a:r>
              <a:rPr lang="en-US" sz="2400" b="1" dirty="0">
                <a:solidFill>
                  <a:srgbClr val="0072BC"/>
                </a:solidFill>
              </a:rPr>
              <a:t>New Invasions Pound Europe</a:t>
            </a:r>
          </a:p>
          <a:p>
            <a:pPr marL="285750" indent="-285750">
              <a:buFont typeface="Arial" panose="020B0604020202020204" pitchFamily="34" charset="0"/>
              <a:buChar char="•"/>
            </a:pPr>
            <a:r>
              <a:rPr lang="en-US" sz="2400" dirty="0" smtClean="0"/>
              <a:t>After </a:t>
            </a:r>
            <a:r>
              <a:rPr lang="en-US" sz="2400" dirty="0"/>
              <a:t>Charlemagne died in 814, his son Louis I took the throne. </a:t>
            </a:r>
            <a:endParaRPr lang="en-US" sz="2400" dirty="0" smtClean="0"/>
          </a:p>
          <a:p>
            <a:pPr marL="285750" indent="-285750">
              <a:buFont typeface="Arial" panose="020B0604020202020204" pitchFamily="34" charset="0"/>
              <a:buChar char="•"/>
            </a:pPr>
            <a:r>
              <a:rPr lang="en-US" sz="2400" dirty="0" smtClean="0"/>
              <a:t>Later</a:t>
            </a:r>
            <a:r>
              <a:rPr lang="en-US" sz="2400" dirty="0"/>
              <a:t>, Louis’s sons battled for power. </a:t>
            </a:r>
            <a:endParaRPr lang="en-US" sz="2400" dirty="0" smtClean="0"/>
          </a:p>
          <a:p>
            <a:pPr marL="285750" indent="-285750">
              <a:buFont typeface="Arial" panose="020B0604020202020204" pitchFamily="34" charset="0"/>
              <a:buChar char="•"/>
            </a:pPr>
            <a:r>
              <a:rPr lang="en-US" sz="2400" dirty="0" smtClean="0"/>
              <a:t>Finally</a:t>
            </a:r>
            <a:r>
              <a:rPr lang="en-US" sz="2400" dirty="0"/>
              <a:t>, in 843, Charlemagne’s grandsons drew up the Treaty of Verdun, which split the empire into three regions. </a:t>
            </a:r>
            <a:endParaRPr lang="en-US" sz="2400" dirty="0" smtClean="0"/>
          </a:p>
          <a:p>
            <a:pPr marL="285750" indent="-285750">
              <a:buFont typeface="Arial" panose="020B0604020202020204" pitchFamily="34" charset="0"/>
              <a:buChar char="•"/>
            </a:pPr>
            <a:r>
              <a:rPr lang="en-US" sz="2400" dirty="0" smtClean="0"/>
              <a:t>The </a:t>
            </a:r>
            <a:r>
              <a:rPr lang="en-US" sz="2400" dirty="0"/>
              <a:t>empire was divided just at a time when these lands were faced with new waves of invasions.</a:t>
            </a:r>
          </a:p>
        </p:txBody>
      </p:sp>
      <p:sp>
        <p:nvSpPr>
          <p:cNvPr id="4" name="TextBox 3"/>
          <p:cNvSpPr txBox="1"/>
          <p:nvPr/>
        </p:nvSpPr>
        <p:spPr>
          <a:xfrm>
            <a:off x="279397" y="2953789"/>
            <a:ext cx="8699138" cy="3693319"/>
          </a:xfrm>
          <a:prstGeom prst="rect">
            <a:avLst/>
          </a:prstGeom>
          <a:noFill/>
        </p:spPr>
        <p:txBody>
          <a:bodyPr wrap="square" rtlCol="0">
            <a:spAutoFit/>
          </a:bodyPr>
          <a:lstStyle/>
          <a:p>
            <a:pPr algn="ctr"/>
            <a:r>
              <a:rPr lang="en-US" sz="2400" dirty="0"/>
              <a:t>Three Sources of Attack</a:t>
            </a:r>
          </a:p>
          <a:p>
            <a:pPr marL="342900" indent="-342900">
              <a:buChar char="•"/>
            </a:pPr>
            <a:r>
              <a:rPr lang="en-US" sz="2400" dirty="0" smtClean="0"/>
              <a:t>Muslims </a:t>
            </a:r>
            <a:r>
              <a:rPr lang="en-US" sz="2400" dirty="0"/>
              <a:t>attacking from the South</a:t>
            </a:r>
          </a:p>
          <a:p>
            <a:pPr marL="342900" indent="-342900">
              <a:buChar char="•"/>
            </a:pPr>
            <a:r>
              <a:rPr lang="en-US" sz="2400" dirty="0"/>
              <a:t>Magyars attack from Hungary</a:t>
            </a:r>
          </a:p>
          <a:p>
            <a:pPr marL="342900" indent="-342900">
              <a:buChar char="•"/>
            </a:pPr>
            <a:r>
              <a:rPr lang="en-US" sz="2400" dirty="0"/>
              <a:t>Vikings attack from Scandinavia </a:t>
            </a:r>
          </a:p>
          <a:p>
            <a:pPr algn="ctr"/>
            <a:r>
              <a:rPr lang="en-US" sz="2400" smtClean="0"/>
              <a:t>Viking </a:t>
            </a:r>
            <a:r>
              <a:rPr lang="en-US" sz="2400" dirty="0"/>
              <a:t>Raids from the North</a:t>
            </a:r>
          </a:p>
          <a:p>
            <a:pPr marL="285750" indent="-285750">
              <a:buFont typeface="Arial" panose="020B0604020202020204" pitchFamily="34" charset="0"/>
              <a:buChar char="•"/>
            </a:pPr>
            <a:r>
              <a:rPr lang="en-US" sz="2400" dirty="0"/>
              <a:t>Amazing sailors and ferocious fighters</a:t>
            </a:r>
          </a:p>
          <a:p>
            <a:pPr marL="285750" indent="-285750">
              <a:buFont typeface="Arial" panose="020B0604020202020204" pitchFamily="34" charset="0"/>
              <a:buChar char="•"/>
            </a:pPr>
            <a:r>
              <a:rPr lang="en-US" sz="2400" dirty="0"/>
              <a:t>Traders and explorers</a:t>
            </a:r>
          </a:p>
          <a:p>
            <a:pPr marL="285750" indent="-285750">
              <a:buFont typeface="Arial" panose="020B0604020202020204" pitchFamily="34" charset="0"/>
              <a:buChar char="•"/>
            </a:pPr>
            <a:r>
              <a:rPr lang="en-US" sz="2400" dirty="0"/>
              <a:t>Established colonies from Russia all the way to the Mediterranean and North America</a:t>
            </a:r>
          </a:p>
          <a:p>
            <a:endParaRPr lang="en-US" dirty="0"/>
          </a:p>
        </p:txBody>
      </p:sp>
    </p:spTree>
    <p:extLst>
      <p:ext uri="{BB962C8B-B14F-4D97-AF65-F5344CB8AC3E}">
        <p14:creationId xmlns:p14="http://schemas.microsoft.com/office/powerpoint/2010/main" val="32140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New Invasions Pound Europe</a:t>
            </a:r>
          </a:p>
        </p:txBody>
      </p:sp>
      <p:pic>
        <p:nvPicPr>
          <p:cNvPr id="3" name="Picture 2" descr="HSWH_SC_LSN_M0009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Maps Use the map to find total distances the invaders traveled and number of routes taken. Rank the invaders from longest to shortest total distances traveled and most to least routes taken.</a:t>
            </a:r>
          </a:p>
        </p:txBody>
      </p:sp>
    </p:spTree>
    <p:extLst>
      <p:ext uri="{BB962C8B-B14F-4D97-AF65-F5344CB8AC3E}">
        <p14:creationId xmlns:p14="http://schemas.microsoft.com/office/powerpoint/2010/main" val="60751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New Invasions Pound Europe</a:t>
            </a:r>
          </a:p>
        </p:txBody>
      </p:sp>
      <p:pic>
        <p:nvPicPr>
          <p:cNvPr id="3" name="Picture 2" descr="HSWH_SC_L01_R104567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724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This is a modern replica of a Viking ship built around 820 and found buried in western Norway in 1903. Thirty oarsmen, a lookout, and man at the tiller would have sailed that ship.</a:t>
            </a:r>
          </a:p>
        </p:txBody>
      </p:sp>
    </p:spTree>
    <p:extLst>
      <p:ext uri="{BB962C8B-B14F-4D97-AF65-F5344CB8AC3E}">
        <p14:creationId xmlns:p14="http://schemas.microsoft.com/office/powerpoint/2010/main" val="229917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379178" cy="461665"/>
          </a:xfrm>
          <a:prstGeom prst="rect">
            <a:avLst/>
          </a:prstGeom>
          <a:noFill/>
        </p:spPr>
        <p:txBody>
          <a:bodyPr vert="horz" wrap="square" rtlCol="0">
            <a:spAutoFit/>
          </a:bodyPr>
          <a:lstStyle/>
          <a:p>
            <a:pPr algn="ctr"/>
            <a:r>
              <a:rPr lang="en-US" sz="2400" b="1" dirty="0">
                <a:solidFill>
                  <a:srgbClr val="0072BC"/>
                </a:solidFill>
              </a:rPr>
              <a:t>The Byzantine Empire Thrives</a:t>
            </a:r>
          </a:p>
        </p:txBody>
      </p:sp>
      <p:sp>
        <p:nvSpPr>
          <p:cNvPr id="5" name="TextBox 4"/>
          <p:cNvSpPr txBox="1"/>
          <p:nvPr/>
        </p:nvSpPr>
        <p:spPr>
          <a:xfrm>
            <a:off x="485775" y="1490007"/>
            <a:ext cx="7953375" cy="3877985"/>
          </a:xfrm>
          <a:prstGeom prst="rect">
            <a:avLst/>
          </a:prstGeom>
          <a:noFill/>
        </p:spPr>
        <p:txBody>
          <a:bodyPr wrap="square" rtlCol="0">
            <a:spAutoFit/>
          </a:bodyPr>
          <a:lstStyle/>
          <a:p>
            <a:r>
              <a:rPr lang="en-US" sz="2400" dirty="0"/>
              <a:t>Constantinople Grows: </a:t>
            </a:r>
          </a:p>
          <a:p>
            <a:pPr marL="285750" indent="-285750">
              <a:buFont typeface="Arial" panose="020B0604020202020204" pitchFamily="34" charset="0"/>
              <a:buChar char="•"/>
            </a:pPr>
            <a:r>
              <a:rPr lang="en-US" sz="2400" dirty="0"/>
              <a:t>Great defensive location, guarded on 3 sides by water</a:t>
            </a:r>
          </a:p>
          <a:p>
            <a:pPr marL="285750" indent="-285750">
              <a:buFont typeface="Arial" panose="020B0604020202020204" pitchFamily="34" charset="0"/>
              <a:buChar char="•"/>
            </a:pPr>
            <a:r>
              <a:rPr lang="en-US" sz="2400" dirty="0"/>
              <a:t>Commanded key trade routes between Europe and Asia</a:t>
            </a:r>
          </a:p>
          <a:p>
            <a:pPr marL="285750" indent="-285750">
              <a:buFont typeface="Arial" panose="020B0604020202020204" pitchFamily="34" charset="0"/>
              <a:buChar char="•"/>
            </a:pPr>
            <a:r>
              <a:rPr lang="en-US" sz="2400" dirty="0"/>
              <a:t>Continued activities from Roman Heritage like chariot racing</a:t>
            </a:r>
          </a:p>
          <a:p>
            <a:pPr marL="285750" indent="-285750">
              <a:buFont typeface="Arial" panose="020B0604020202020204" pitchFamily="34" charset="0"/>
              <a:buChar char="•"/>
            </a:pPr>
            <a:endParaRPr lang="en-US" sz="2400" dirty="0"/>
          </a:p>
          <a:p>
            <a:r>
              <a:rPr lang="en-US" sz="2400" dirty="0"/>
              <a:t>Blending of Cultures:</a:t>
            </a:r>
          </a:p>
          <a:p>
            <a:pPr marL="285750" indent="-285750">
              <a:buFont typeface="Arial" panose="020B0604020202020204" pitchFamily="34" charset="0"/>
              <a:buChar char="•"/>
            </a:pPr>
            <a:r>
              <a:rPr lang="en-US" sz="2400" dirty="0"/>
              <a:t>Blended Ancient Greek, Roman, Christian traditions with Mediterranean customs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4417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Byzantine Empire Thrives</a:t>
            </a:r>
          </a:p>
        </p:txBody>
      </p:sp>
      <p:pic>
        <p:nvPicPr>
          <p:cNvPr id="3" name="Picture 2" descr="HSWH_SC_LSN_M0002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a:t>Major European and Asian trade routes met at Constantinople. Analyze the Maps and summarize Constantinople's protective advantages.</a:t>
            </a:r>
          </a:p>
        </p:txBody>
      </p:sp>
    </p:spTree>
    <p:extLst>
      <p:ext uri="{BB962C8B-B14F-4D97-AF65-F5344CB8AC3E}">
        <p14:creationId xmlns:p14="http://schemas.microsoft.com/office/powerpoint/2010/main" val="78962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Byzantine Empire Thrives</a:t>
            </a:r>
          </a:p>
        </p:txBody>
      </p:sp>
      <p:pic>
        <p:nvPicPr>
          <p:cNvPr id="3" name="Picture 2" descr="HSWH_SC_L01_R104557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a:t>Constantinople, the wealthy Byzantine capital, rises behind strong walls to the great domes of the church of Hagia Sophia and beyond in this mosaic from London's Westminster Cathedral.</a:t>
            </a:r>
          </a:p>
        </p:txBody>
      </p:sp>
    </p:spTree>
    <p:extLst>
      <p:ext uri="{BB962C8B-B14F-4D97-AF65-F5344CB8AC3E}">
        <p14:creationId xmlns:p14="http://schemas.microsoft.com/office/powerpoint/2010/main" val="411311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75" y="635000"/>
            <a:ext cx="7620000" cy="461665"/>
          </a:xfrm>
          <a:prstGeom prst="rect">
            <a:avLst/>
          </a:prstGeom>
          <a:noFill/>
        </p:spPr>
        <p:txBody>
          <a:bodyPr vert="horz" rtlCol="0">
            <a:spAutoFit/>
          </a:bodyPr>
          <a:lstStyle/>
          <a:p>
            <a:pPr algn="ctr"/>
            <a:r>
              <a:rPr lang="en-US" sz="2400" b="1" dirty="0">
                <a:solidFill>
                  <a:srgbClr val="0072BC"/>
                </a:solidFill>
              </a:rPr>
              <a:t>The Age of Justinian</a:t>
            </a:r>
          </a:p>
        </p:txBody>
      </p:sp>
      <p:sp>
        <p:nvSpPr>
          <p:cNvPr id="3" name="TextBox 2"/>
          <p:cNvSpPr txBox="1"/>
          <p:nvPr/>
        </p:nvSpPr>
        <p:spPr>
          <a:xfrm>
            <a:off x="279400" y="1460500"/>
            <a:ext cx="8585200" cy="1569660"/>
          </a:xfrm>
          <a:prstGeom prst="rect">
            <a:avLst/>
          </a:prstGeom>
          <a:noFill/>
        </p:spPr>
        <p:txBody>
          <a:bodyPr vert="horz" wrap="square" rtlCol="0">
            <a:spAutoFit/>
          </a:bodyPr>
          <a:lstStyle/>
          <a:p>
            <a:pPr marL="342900" indent="-342900">
              <a:buFont typeface="Arial" panose="020B0604020202020204" pitchFamily="34" charset="0"/>
              <a:buChar char="•"/>
            </a:pPr>
            <a:r>
              <a:rPr lang="en-US" sz="2400" dirty="0"/>
              <a:t>The Byzantine empire reached its greatest size under the emperor Justinian, who ruled from 527 to 565. </a:t>
            </a:r>
          </a:p>
          <a:p>
            <a:pPr marL="342900" indent="-342900">
              <a:buFont typeface="Arial" panose="020B0604020202020204" pitchFamily="34" charset="0"/>
              <a:buChar char="•"/>
            </a:pPr>
            <a:r>
              <a:rPr lang="en-US" sz="2400" dirty="0"/>
              <a:t>Justinian was determined to revive ancient Rome by retaking lands that had been overrun by invaders.</a:t>
            </a:r>
          </a:p>
        </p:txBody>
      </p:sp>
    </p:spTree>
    <p:extLst>
      <p:ext uri="{BB962C8B-B14F-4D97-AF65-F5344CB8AC3E}">
        <p14:creationId xmlns:p14="http://schemas.microsoft.com/office/powerpoint/2010/main" val="375078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60B2839-3E3C-4450-856B-28356532EFDD}"/>
              </a:ext>
            </a:extLst>
          </p:cNvPr>
          <p:cNvSpPr txBox="1"/>
          <p:nvPr/>
        </p:nvSpPr>
        <p:spPr>
          <a:xfrm>
            <a:off x="342901" y="266700"/>
            <a:ext cx="8610600" cy="830997"/>
          </a:xfrm>
          <a:prstGeom prst="rect">
            <a:avLst/>
          </a:prstGeom>
          <a:noFill/>
        </p:spPr>
        <p:txBody>
          <a:bodyPr wrap="square" rtlCol="0">
            <a:spAutoFit/>
          </a:bodyPr>
          <a:lstStyle/>
          <a:p>
            <a:pPr algn="ctr"/>
            <a:r>
              <a:rPr lang="en-US" sz="2400" b="1" dirty="0">
                <a:solidFill>
                  <a:srgbClr val="0072BC"/>
                </a:solidFill>
              </a:rPr>
              <a:t>The Age of Justinian</a:t>
            </a:r>
          </a:p>
          <a:p>
            <a:pPr algn="ctr"/>
            <a:r>
              <a:rPr lang="en-US" sz="2400" dirty="0" err="1"/>
              <a:t>Hagia</a:t>
            </a:r>
            <a:r>
              <a:rPr lang="en-US" sz="2400" dirty="0"/>
              <a:t> Sophia </a:t>
            </a:r>
          </a:p>
        </p:txBody>
      </p:sp>
      <p:pic>
        <p:nvPicPr>
          <p:cNvPr id="4" name="Picture 3">
            <a:extLst>
              <a:ext uri="{FF2B5EF4-FFF2-40B4-BE49-F238E27FC236}">
                <a16:creationId xmlns:a16="http://schemas.microsoft.com/office/drawing/2014/main" xmlns="" id="{DB6AFDA3-5055-40DF-A6FF-DD0440A97F55}"/>
              </a:ext>
            </a:extLst>
          </p:cNvPr>
          <p:cNvPicPr>
            <a:picLocks noChangeAspect="1"/>
          </p:cNvPicPr>
          <p:nvPr/>
        </p:nvPicPr>
        <p:blipFill>
          <a:blip r:embed="rId2"/>
          <a:stretch>
            <a:fillRect/>
          </a:stretch>
        </p:blipFill>
        <p:spPr>
          <a:xfrm>
            <a:off x="323850" y="1340939"/>
            <a:ext cx="8553450" cy="4176122"/>
          </a:xfrm>
          <a:prstGeom prst="rect">
            <a:avLst/>
          </a:prstGeom>
        </p:spPr>
      </p:pic>
      <p:sp>
        <p:nvSpPr>
          <p:cNvPr id="5" name="TextBox 4">
            <a:extLst>
              <a:ext uri="{FF2B5EF4-FFF2-40B4-BE49-F238E27FC236}">
                <a16:creationId xmlns:a16="http://schemas.microsoft.com/office/drawing/2014/main" xmlns="" id="{43C56508-3A67-4E62-AF3F-3CE9FEF09D92}"/>
              </a:ext>
            </a:extLst>
          </p:cNvPr>
          <p:cNvSpPr txBox="1"/>
          <p:nvPr/>
        </p:nvSpPr>
        <p:spPr>
          <a:xfrm>
            <a:off x="323850" y="5705475"/>
            <a:ext cx="8553450" cy="830997"/>
          </a:xfrm>
          <a:prstGeom prst="rect">
            <a:avLst/>
          </a:prstGeom>
          <a:noFill/>
        </p:spPr>
        <p:txBody>
          <a:bodyPr wrap="square" rtlCol="0">
            <a:spAutoFit/>
          </a:bodyPr>
          <a:lstStyle/>
          <a:p>
            <a:r>
              <a:rPr lang="en-US" sz="2400" dirty="0"/>
              <a:t>Called the Holy Wisdom, this cathedral is Justinian’s greatest architectural triumph</a:t>
            </a:r>
          </a:p>
        </p:txBody>
      </p:sp>
    </p:spTree>
    <p:extLst>
      <p:ext uri="{BB962C8B-B14F-4D97-AF65-F5344CB8AC3E}">
        <p14:creationId xmlns:p14="http://schemas.microsoft.com/office/powerpoint/2010/main" val="93379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Age of Justinian</a:t>
            </a:r>
          </a:p>
        </p:txBody>
      </p:sp>
      <p:sp>
        <p:nvSpPr>
          <p:cNvPr id="4" name="TextBox 3">
            <a:extLst>
              <a:ext uri="{FF2B5EF4-FFF2-40B4-BE49-F238E27FC236}">
                <a16:creationId xmlns:a16="http://schemas.microsoft.com/office/drawing/2014/main" xmlns="" id="{84CCD33D-CBAF-4C62-8FF7-8E4108D33F30}"/>
              </a:ext>
            </a:extLst>
          </p:cNvPr>
          <p:cNvSpPr txBox="1"/>
          <p:nvPr/>
        </p:nvSpPr>
        <p:spPr>
          <a:xfrm>
            <a:off x="279400" y="1381125"/>
            <a:ext cx="8502649" cy="2677656"/>
          </a:xfrm>
          <a:prstGeom prst="rect">
            <a:avLst/>
          </a:prstGeom>
          <a:noFill/>
        </p:spPr>
        <p:txBody>
          <a:bodyPr wrap="square" rtlCol="0">
            <a:spAutoFit/>
          </a:bodyPr>
          <a:lstStyle/>
          <a:p>
            <a:pPr algn="ctr"/>
            <a:r>
              <a:rPr lang="en-US" sz="2400" dirty="0"/>
              <a:t>Justinian’s Code and Its Impact</a:t>
            </a:r>
          </a:p>
          <a:p>
            <a:pPr marL="342900" indent="-342900">
              <a:buFont typeface="Arial" panose="020B0604020202020204" pitchFamily="34" charset="0"/>
              <a:buChar char="•"/>
            </a:pPr>
            <a:r>
              <a:rPr lang="en-US" sz="2400" dirty="0"/>
              <a:t>Early in Justinian’s rule he set up a commission to collect, revise, and organize all the laws of Ancient Rome</a:t>
            </a:r>
          </a:p>
          <a:p>
            <a:pPr marL="342900" indent="-342900">
              <a:buFont typeface="Arial" panose="020B0604020202020204" pitchFamily="34" charset="0"/>
              <a:buChar char="•"/>
            </a:pPr>
            <a:r>
              <a:rPr lang="en-US" sz="2400" dirty="0"/>
              <a:t>This is called Justinian’s Code. </a:t>
            </a:r>
          </a:p>
          <a:p>
            <a:pPr marL="342900" indent="-342900">
              <a:buFont typeface="Arial" panose="020B0604020202020204" pitchFamily="34" charset="0"/>
              <a:buChar char="•"/>
            </a:pPr>
            <a:r>
              <a:rPr lang="en-US" sz="2400" dirty="0"/>
              <a:t>By 100 AD these laws reach Western Europe which are used by monarchs to consolidate their power.</a:t>
            </a:r>
          </a:p>
          <a:p>
            <a:pPr marL="342900" indent="-342900">
              <a:buFont typeface="Arial" panose="020B0604020202020204" pitchFamily="34" charset="0"/>
              <a:buChar char="•"/>
            </a:pPr>
            <a:r>
              <a:rPr lang="en-US" sz="2400" dirty="0"/>
              <a:t>Eventually will become the basis for international law</a:t>
            </a:r>
          </a:p>
        </p:txBody>
      </p:sp>
    </p:spTree>
    <p:extLst>
      <p:ext uri="{BB962C8B-B14F-4D97-AF65-F5344CB8AC3E}">
        <p14:creationId xmlns:p14="http://schemas.microsoft.com/office/powerpoint/2010/main" val="337481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D008BC-F96B-40F7-8FC3-D3E11C26FD40}"/>
              </a:ext>
            </a:extLst>
          </p:cNvPr>
          <p:cNvSpPr txBox="1"/>
          <p:nvPr/>
        </p:nvSpPr>
        <p:spPr>
          <a:xfrm>
            <a:off x="395287" y="1078647"/>
            <a:ext cx="8353425" cy="2677656"/>
          </a:xfrm>
          <a:prstGeom prst="rect">
            <a:avLst/>
          </a:prstGeom>
          <a:noFill/>
        </p:spPr>
        <p:txBody>
          <a:bodyPr wrap="square" rtlCol="0">
            <a:spAutoFit/>
          </a:bodyPr>
          <a:lstStyle/>
          <a:p>
            <a:pPr algn="ctr"/>
            <a:r>
              <a:rPr lang="en-US" sz="2400" dirty="0"/>
              <a:t>Justinian Rules With Absolute Power</a:t>
            </a:r>
          </a:p>
          <a:p>
            <a:pPr marL="342900" indent="-342900">
              <a:buFont typeface="Arial" panose="020B0604020202020204" pitchFamily="34" charset="0"/>
              <a:buChar char="•"/>
            </a:pPr>
            <a:r>
              <a:rPr lang="en-US" sz="2400" dirty="0"/>
              <a:t>He is an autocrat, rules with complete authority</a:t>
            </a:r>
          </a:p>
          <a:p>
            <a:pPr marL="342900" indent="-342900">
              <a:buFont typeface="Arial" panose="020B0604020202020204" pitchFamily="34" charset="0"/>
              <a:buChar char="•"/>
            </a:pPr>
            <a:r>
              <a:rPr lang="en-US" sz="2400" dirty="0"/>
              <a:t>He also has power in the Church, deemed Christ’s co-ruler on earth</a:t>
            </a:r>
          </a:p>
          <a:p>
            <a:pPr marL="342900" indent="-342900">
              <a:buFont typeface="Arial" panose="020B0604020202020204" pitchFamily="34" charset="0"/>
              <a:buChar char="•"/>
            </a:pPr>
            <a:r>
              <a:rPr lang="en-US" sz="2400" dirty="0"/>
              <a:t>He is helped by his wife Theodora, who served as an advisor and co-ruler to Justinian. She even challenged some of his policies</a:t>
            </a:r>
          </a:p>
        </p:txBody>
      </p:sp>
    </p:spTree>
    <p:extLst>
      <p:ext uri="{BB962C8B-B14F-4D97-AF65-F5344CB8AC3E}">
        <p14:creationId xmlns:p14="http://schemas.microsoft.com/office/powerpoint/2010/main" val="413672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TotalTime>
  <Words>1445</Words>
  <Application>Microsoft Office PowerPoint</Application>
  <PresentationFormat>On-screen Show (4:3)</PresentationFormat>
  <Paragraphs>123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Charles</cp:lastModifiedBy>
  <cp:revision>65</cp:revision>
  <dcterms:created xsi:type="dcterms:W3CDTF">2014-12-05T18:45:27Z</dcterms:created>
  <dcterms:modified xsi:type="dcterms:W3CDTF">2019-08-22T01:58:28Z</dcterms:modified>
</cp:coreProperties>
</file>